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1"/>
  </p:sldMasterIdLst>
  <p:sldIdLst>
    <p:sldId id="256" r:id="rId2"/>
    <p:sldId id="257" r:id="rId3"/>
    <p:sldId id="262" r:id="rId4"/>
    <p:sldId id="263" r:id="rId5"/>
    <p:sldId id="265" r:id="rId6"/>
    <p:sldId id="266" r:id="rId7"/>
    <p:sldId id="268" r:id="rId8"/>
    <p:sldId id="267" r:id="rId9"/>
    <p:sldId id="270" r:id="rId10"/>
    <p:sldId id="271" r:id="rId11"/>
    <p:sldId id="272" r:id="rId12"/>
    <p:sldId id="273" r:id="rId13"/>
    <p:sldId id="274" r:id="rId14"/>
    <p:sldId id="275" r:id="rId15"/>
    <p:sldId id="276" r:id="rId16"/>
    <p:sldId id="27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1F1156-F3E1-46BF-B736-72FFE6F8CD1D}" type="datetimeFigureOut">
              <a:rPr lang="en-IN" smtClean="0"/>
              <a:t>23-05-2021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309636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1F1156-F3E1-46BF-B736-72FFE6F8CD1D}" type="datetimeFigureOut">
              <a:rPr lang="en-IN" smtClean="0"/>
              <a:t>23-05-2021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3469589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1F1156-F3E1-46BF-B736-72FFE6F8CD1D}" type="datetimeFigureOut">
              <a:rPr lang="en-IN" smtClean="0"/>
              <a:t>23-05-2021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64B69A1-A4EE-4BD9-A938-69DAFB0FC21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75619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21F1156-F3E1-46BF-B736-72FFE6F8CD1D}" type="datetimeFigureOut">
              <a:rPr lang="en-IN" smtClean="0"/>
              <a:t>23-05-2021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3592855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21F1156-F3E1-46BF-B736-72FFE6F8CD1D}" type="datetimeFigureOut">
              <a:rPr lang="en-IN" smtClean="0"/>
              <a:t>23-05-2021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64B69A1-A4EE-4BD9-A938-69DAFB0FC21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2447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21F1156-F3E1-46BF-B736-72FFE6F8CD1D}" type="datetimeFigureOut">
              <a:rPr lang="en-IN" smtClean="0"/>
              <a:t>23-05-2021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2631737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1F1156-F3E1-46BF-B736-72FFE6F8CD1D}" type="datetimeFigureOut">
              <a:rPr lang="en-IN" smtClean="0"/>
              <a:t>23-05-2021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616844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1F1156-F3E1-46BF-B736-72FFE6F8CD1D}" type="datetimeFigureOut">
              <a:rPr lang="en-IN" smtClean="0"/>
              <a:t>23-05-2021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1954273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1F1156-F3E1-46BF-B736-72FFE6F8CD1D}" type="datetimeFigureOut">
              <a:rPr lang="en-IN" smtClean="0"/>
              <a:t>23-05-2021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120953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1F1156-F3E1-46BF-B736-72FFE6F8CD1D}" type="datetimeFigureOut">
              <a:rPr lang="en-IN" smtClean="0"/>
              <a:t>23-05-2021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2827777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1F1156-F3E1-46BF-B736-72FFE6F8CD1D}" type="datetimeFigureOut">
              <a:rPr lang="en-IN" smtClean="0"/>
              <a:t>23-05-2021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3804140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1F1156-F3E1-46BF-B736-72FFE6F8CD1D}" type="datetimeFigureOut">
              <a:rPr lang="en-IN" smtClean="0"/>
              <a:t>23-05-2021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282670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1F1156-F3E1-46BF-B736-72FFE6F8CD1D}" type="datetimeFigureOut">
              <a:rPr lang="en-IN" smtClean="0"/>
              <a:t>23-05-2021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539436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1F1156-F3E1-46BF-B736-72FFE6F8CD1D}" type="datetimeFigureOut">
              <a:rPr lang="en-IN" smtClean="0"/>
              <a:t>23-05-2021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2585061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1F1156-F3E1-46BF-B736-72FFE6F8CD1D}" type="datetimeFigureOut">
              <a:rPr lang="en-IN" smtClean="0"/>
              <a:t>23-05-2021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1565118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1F1156-F3E1-46BF-B736-72FFE6F8CD1D}" type="datetimeFigureOut">
              <a:rPr lang="en-IN" smtClean="0"/>
              <a:t>23-05-2021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64B69A1-A4EE-4BD9-A938-69DAFB0FC217}" type="slidenum">
              <a:rPr lang="en-IN" smtClean="0"/>
              <a:t>‹#›</a:t>
            </a:fld>
            <a:endParaRPr lang="en-IN"/>
          </a:p>
        </p:txBody>
      </p:sp>
    </p:spTree>
    <p:extLst>
      <p:ext uri="{BB962C8B-B14F-4D97-AF65-F5344CB8AC3E}">
        <p14:creationId xmlns:p14="http://schemas.microsoft.com/office/powerpoint/2010/main" val="1616679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21F1156-F3E1-46BF-B736-72FFE6F8CD1D}" type="datetimeFigureOut">
              <a:rPr lang="en-IN" smtClean="0"/>
              <a:t>23-05-2021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64B69A1-A4EE-4BD9-A938-69DAFB0FC217}" type="slidenum">
              <a:rPr lang="en-IN" smtClean="0"/>
              <a:t>‹#›</a:t>
            </a:fld>
            <a:endParaRPr lang="en-IN"/>
          </a:p>
        </p:txBody>
      </p:sp>
    </p:spTree>
    <p:extLst>
      <p:ext uri="{BB962C8B-B14F-4D97-AF65-F5344CB8AC3E}">
        <p14:creationId xmlns:p14="http://schemas.microsoft.com/office/powerpoint/2010/main" val="260391687"/>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drive.google.com/folderview?id=1hkGTQ5zAzphzq8UMaqE4VGzngMvmNDo7"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Battery_balancing" TargetMode="External"/><Relationship Id="rId2" Type="http://schemas.openxmlformats.org/officeDocument/2006/relationships/hyperlink" Target="https://www.ionenergy.co/resources/blogs/cell-balancing-battery-lif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ionenergy.co/resources/blogs/cell-balancing-battery-lif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2807-4E20-4F5B-ACFC-14270344DC2D}"/>
              </a:ext>
            </a:extLst>
          </p:cNvPr>
          <p:cNvSpPr>
            <a:spLocks noGrp="1"/>
          </p:cNvSpPr>
          <p:nvPr>
            <p:ph type="ctrTitle"/>
          </p:nvPr>
        </p:nvSpPr>
        <p:spPr>
          <a:xfrm>
            <a:off x="2323745" y="1016869"/>
            <a:ext cx="8439860" cy="2572635"/>
          </a:xfrm>
          <a:noFill/>
        </p:spPr>
        <p:txBody>
          <a:bodyPr anchor="ctr">
            <a:normAutofit/>
          </a:bodyPr>
          <a:lstStyle/>
          <a:p>
            <a:r>
              <a:rPr lang="en-IN" sz="3600" dirty="0">
                <a:solidFill>
                  <a:srgbClr val="080808"/>
                </a:solidFill>
                <a:latin typeface="Arial Rounded MT Bold" panose="020F0704030504030204" pitchFamily="34" charset="0"/>
              </a:rPr>
              <a:t>MTE PROJECT TITLE:</a:t>
            </a:r>
            <a:br>
              <a:rPr lang="en-IN" sz="3600" dirty="0">
                <a:solidFill>
                  <a:srgbClr val="080808"/>
                </a:solidFill>
                <a:latin typeface="Arial Rounded MT Bold" panose="020F0704030504030204" pitchFamily="34" charset="0"/>
              </a:rPr>
            </a:br>
            <a:r>
              <a:rPr lang="en-IN" sz="3600" dirty="0">
                <a:solidFill>
                  <a:srgbClr val="080808"/>
                </a:solidFill>
                <a:latin typeface="Arial Rounded MT Bold" panose="020F0704030504030204" pitchFamily="34" charset="0"/>
              </a:rPr>
              <a:t>BATTERY MANAGEMENT SYSTEM</a:t>
            </a:r>
            <a:endParaRPr lang="en-IN" sz="3600" dirty="0">
              <a:solidFill>
                <a:srgbClr val="080808"/>
              </a:solidFill>
            </a:endParaRPr>
          </a:p>
        </p:txBody>
      </p:sp>
      <p:sp>
        <p:nvSpPr>
          <p:cNvPr id="3" name="Subtitle 2">
            <a:extLst>
              <a:ext uri="{FF2B5EF4-FFF2-40B4-BE49-F238E27FC236}">
                <a16:creationId xmlns:a16="http://schemas.microsoft.com/office/drawing/2014/main" id="{99134EDD-A7DC-46B0-BD61-ABC5FF431D4B}"/>
              </a:ext>
            </a:extLst>
          </p:cNvPr>
          <p:cNvSpPr>
            <a:spLocks noGrp="1"/>
          </p:cNvSpPr>
          <p:nvPr>
            <p:ph type="subTitle" idx="1"/>
          </p:nvPr>
        </p:nvSpPr>
        <p:spPr>
          <a:xfrm>
            <a:off x="3810982" y="3785498"/>
            <a:ext cx="6571268" cy="2434327"/>
          </a:xfrm>
          <a:noFill/>
        </p:spPr>
        <p:txBody>
          <a:bodyPr>
            <a:normAutofit/>
          </a:bodyPr>
          <a:lstStyle/>
          <a:p>
            <a:r>
              <a:rPr lang="en-IN" sz="2000" b="1" dirty="0">
                <a:solidFill>
                  <a:srgbClr val="080808"/>
                </a:solidFill>
              </a:rPr>
              <a:t>PRESENTED BY</a:t>
            </a:r>
            <a:r>
              <a:rPr lang="en-IN" sz="2000" dirty="0">
                <a:solidFill>
                  <a:srgbClr val="080808"/>
                </a:solidFill>
              </a:rPr>
              <a:t>:</a:t>
            </a:r>
          </a:p>
          <a:p>
            <a:pPr marL="342900" indent="-342900">
              <a:buFont typeface="Arial" panose="020B0604020202020204" pitchFamily="34" charset="0"/>
              <a:buChar char="•"/>
            </a:pPr>
            <a:r>
              <a:rPr lang="en-IN" sz="2000" dirty="0">
                <a:solidFill>
                  <a:srgbClr val="080808"/>
                </a:solidFill>
              </a:rPr>
              <a:t>AYUSHI VERMA 2K19/EC/038</a:t>
            </a:r>
          </a:p>
          <a:p>
            <a:pPr marL="342900" indent="-342900">
              <a:buFont typeface="Arial" panose="020B0604020202020204" pitchFamily="34" charset="0"/>
              <a:buChar char="•"/>
            </a:pPr>
            <a:r>
              <a:rPr lang="en-IN" sz="2000" dirty="0">
                <a:solidFill>
                  <a:srgbClr val="080808"/>
                </a:solidFill>
              </a:rPr>
              <a:t>ARYAN 2K19/EC/032</a:t>
            </a:r>
          </a:p>
          <a:p>
            <a:r>
              <a:rPr lang="en-IN" sz="2000" b="1" dirty="0">
                <a:solidFill>
                  <a:srgbClr val="080808"/>
                </a:solidFill>
              </a:rPr>
              <a:t>SUBJECT</a:t>
            </a:r>
            <a:r>
              <a:rPr lang="en-IN" sz="2000" dirty="0">
                <a:solidFill>
                  <a:srgbClr val="080808"/>
                </a:solidFill>
              </a:rPr>
              <a:t>: ANALOG ELECTRONICS-2 (EC202)</a:t>
            </a:r>
          </a:p>
          <a:p>
            <a:r>
              <a:rPr lang="en-IN" sz="2000" b="1" dirty="0">
                <a:solidFill>
                  <a:srgbClr val="080808"/>
                </a:solidFill>
              </a:rPr>
              <a:t>DEPARTMENT</a:t>
            </a:r>
            <a:r>
              <a:rPr lang="en-IN" sz="2000" dirty="0">
                <a:solidFill>
                  <a:srgbClr val="080808"/>
                </a:solidFill>
              </a:rPr>
              <a:t>: ELECTRONICS AND COMMUNICATION ENGINEERING</a:t>
            </a:r>
          </a:p>
          <a:p>
            <a:endParaRPr lang="en-IN" sz="2000" dirty="0">
              <a:solidFill>
                <a:srgbClr val="080808"/>
              </a:solidFill>
            </a:endParaRPr>
          </a:p>
          <a:p>
            <a:endParaRPr lang="en-IN" sz="2000" dirty="0">
              <a:solidFill>
                <a:srgbClr val="080808"/>
              </a:solidFill>
            </a:endParaRPr>
          </a:p>
        </p:txBody>
      </p:sp>
      <p:pic>
        <p:nvPicPr>
          <p:cNvPr id="4" name="Picture 3" descr="Delhi Technological University - Wikipedia">
            <a:extLst>
              <a:ext uri="{FF2B5EF4-FFF2-40B4-BE49-F238E27FC236}">
                <a16:creationId xmlns:a16="http://schemas.microsoft.com/office/drawing/2014/main" id="{09AADA35-37CD-4E01-95ED-A1C4E7B85C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24023" y="144793"/>
            <a:ext cx="1934527" cy="1744152"/>
          </a:xfrm>
          <a:prstGeom prst="rect">
            <a:avLst/>
          </a:prstGeom>
          <a:noFill/>
          <a:ln>
            <a:noFill/>
          </a:ln>
        </p:spPr>
      </p:pic>
    </p:spTree>
    <p:extLst>
      <p:ext uri="{BB962C8B-B14F-4D97-AF65-F5344CB8AC3E}">
        <p14:creationId xmlns:p14="http://schemas.microsoft.com/office/powerpoint/2010/main" val="67491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7936D-E8BE-43FD-B37C-036DC370B830}"/>
              </a:ext>
            </a:extLst>
          </p:cNvPr>
          <p:cNvSpPr>
            <a:spLocks noGrp="1"/>
          </p:cNvSpPr>
          <p:nvPr>
            <p:ph type="title"/>
          </p:nvPr>
        </p:nvSpPr>
        <p:spPr/>
        <p:txBody>
          <a:bodyPr/>
          <a:lstStyle/>
          <a:p>
            <a:r>
              <a:rPr lang="en-IN" dirty="0"/>
              <a:t>HARDWARE PHOTOS</a:t>
            </a:r>
          </a:p>
        </p:txBody>
      </p:sp>
      <p:pic>
        <p:nvPicPr>
          <p:cNvPr id="12" name="Picture 11">
            <a:extLst>
              <a:ext uri="{FF2B5EF4-FFF2-40B4-BE49-F238E27FC236}">
                <a16:creationId xmlns:a16="http://schemas.microsoft.com/office/drawing/2014/main" id="{7D7EB8B6-BEA8-40EF-84EE-7B8BE75F54BA}"/>
              </a:ext>
            </a:extLst>
          </p:cNvPr>
          <p:cNvPicPr/>
          <p:nvPr/>
        </p:nvPicPr>
        <p:blipFill rotWithShape="1">
          <a:blip r:embed="rId2" cstate="print">
            <a:extLst>
              <a:ext uri="{28A0092B-C50C-407E-A947-70E740481C1C}">
                <a14:useLocalDpi xmlns:a14="http://schemas.microsoft.com/office/drawing/2010/main" val="0"/>
              </a:ext>
            </a:extLst>
          </a:blip>
          <a:srcRect t="10899"/>
          <a:stretch/>
        </p:blipFill>
        <p:spPr bwMode="auto">
          <a:xfrm rot="5400000">
            <a:off x="7185853" y="868506"/>
            <a:ext cx="2953136" cy="484288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A773311E-A1F7-49B3-954F-57263691C2C0}"/>
              </a:ext>
            </a:extLst>
          </p:cNvPr>
          <p:cNvPicPr/>
          <p:nvPr/>
        </p:nvPicPr>
        <p:blipFill rotWithShape="1">
          <a:blip r:embed="rId3" cstate="print">
            <a:extLst>
              <a:ext uri="{28A0092B-C50C-407E-A947-70E740481C1C}">
                <a14:useLocalDpi xmlns:a14="http://schemas.microsoft.com/office/drawing/2010/main" val="0"/>
              </a:ext>
            </a:extLst>
          </a:blip>
          <a:srcRect t="16060"/>
          <a:stretch/>
        </p:blipFill>
        <p:spPr bwMode="auto">
          <a:xfrm rot="16200000">
            <a:off x="2071906" y="1161702"/>
            <a:ext cx="2953135" cy="4256488"/>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A3F5331A-B072-48C2-83DF-BEF3DE4FA3CD}"/>
              </a:ext>
            </a:extLst>
          </p:cNvPr>
          <p:cNvSpPr txBox="1"/>
          <p:nvPr/>
        </p:nvSpPr>
        <p:spPr>
          <a:xfrm flipH="1">
            <a:off x="3673642" y="5158921"/>
            <a:ext cx="5134678" cy="369332"/>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Circuit soldered on general purpose PCB</a:t>
            </a:r>
            <a:endParaRPr lang="en-IN" dirty="0"/>
          </a:p>
        </p:txBody>
      </p:sp>
    </p:spTree>
    <p:extLst>
      <p:ext uri="{BB962C8B-B14F-4D97-AF65-F5344CB8AC3E}">
        <p14:creationId xmlns:p14="http://schemas.microsoft.com/office/powerpoint/2010/main" val="3836674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608292-CE8D-4286-921C-3698EE875B0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33870" y="698897"/>
            <a:ext cx="5518483" cy="4215063"/>
          </a:xfrm>
          <a:prstGeom prst="rect">
            <a:avLst/>
          </a:prstGeom>
        </p:spPr>
      </p:pic>
      <p:pic>
        <p:nvPicPr>
          <p:cNvPr id="3" name="Picture 2">
            <a:extLst>
              <a:ext uri="{FF2B5EF4-FFF2-40B4-BE49-F238E27FC236}">
                <a16:creationId xmlns:a16="http://schemas.microsoft.com/office/drawing/2014/main" id="{26653B54-99BB-4273-A421-F444D27B0FA7}"/>
              </a:ext>
            </a:extLst>
          </p:cNvPr>
          <p:cNvPicPr/>
          <p:nvPr/>
        </p:nvPicPr>
        <p:blipFill rotWithShape="1">
          <a:blip r:embed="rId3" cstate="print">
            <a:extLst>
              <a:ext uri="{28A0092B-C50C-407E-A947-70E740481C1C}">
                <a14:useLocalDpi xmlns:a14="http://schemas.microsoft.com/office/drawing/2010/main" val="0"/>
              </a:ext>
            </a:extLst>
          </a:blip>
          <a:srcRect l="22048" r="7492"/>
          <a:stretch/>
        </p:blipFill>
        <p:spPr bwMode="auto">
          <a:xfrm>
            <a:off x="7198468" y="698897"/>
            <a:ext cx="4579177" cy="4215063"/>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E9009A30-F126-44CE-A566-C4FF4CA9C973}"/>
              </a:ext>
            </a:extLst>
          </p:cNvPr>
          <p:cNvSpPr txBox="1"/>
          <p:nvPr/>
        </p:nvSpPr>
        <p:spPr>
          <a:xfrm flipH="1">
            <a:off x="3307735" y="5372029"/>
            <a:ext cx="6689235" cy="923330"/>
          </a:xfrm>
          <a:prstGeom prst="rect">
            <a:avLst/>
          </a:prstGeom>
          <a:noFill/>
        </p:spPr>
        <p:txBody>
          <a:bodyPr wrap="square" rtlCol="0">
            <a:sp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Here, when the charging voltage is 3volts (lesser than the threshold), the reading of voltage across the diodes is obtained as 0.001 Volts.</a:t>
            </a:r>
          </a:p>
          <a:p>
            <a:endParaRPr lang="en-IN" dirty="0"/>
          </a:p>
        </p:txBody>
      </p:sp>
    </p:spTree>
    <p:extLst>
      <p:ext uri="{BB962C8B-B14F-4D97-AF65-F5344CB8AC3E}">
        <p14:creationId xmlns:p14="http://schemas.microsoft.com/office/powerpoint/2010/main" val="1875722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716DC3-5E68-4682-A6CD-4AA96C5345B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97531" y="860147"/>
            <a:ext cx="5612844" cy="4292877"/>
          </a:xfrm>
          <a:prstGeom prst="rect">
            <a:avLst/>
          </a:prstGeom>
        </p:spPr>
      </p:pic>
      <p:pic>
        <p:nvPicPr>
          <p:cNvPr id="3" name="Picture 2">
            <a:extLst>
              <a:ext uri="{FF2B5EF4-FFF2-40B4-BE49-F238E27FC236}">
                <a16:creationId xmlns:a16="http://schemas.microsoft.com/office/drawing/2014/main" id="{4B01DC0E-62EB-478B-A445-4C10B685AAE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295745" y="860148"/>
            <a:ext cx="4524780" cy="4292876"/>
          </a:xfrm>
          <a:prstGeom prst="rect">
            <a:avLst/>
          </a:prstGeom>
        </p:spPr>
      </p:pic>
      <p:sp>
        <p:nvSpPr>
          <p:cNvPr id="4" name="TextBox 3">
            <a:extLst>
              <a:ext uri="{FF2B5EF4-FFF2-40B4-BE49-F238E27FC236}">
                <a16:creationId xmlns:a16="http://schemas.microsoft.com/office/drawing/2014/main" id="{2688C530-3D35-45E1-BE34-3A4A7FF7F73A}"/>
              </a:ext>
            </a:extLst>
          </p:cNvPr>
          <p:cNvSpPr txBox="1"/>
          <p:nvPr/>
        </p:nvSpPr>
        <p:spPr>
          <a:xfrm>
            <a:off x="3936163" y="5316338"/>
            <a:ext cx="5748423" cy="1200329"/>
          </a:xfrm>
          <a:prstGeom prst="rect">
            <a:avLst/>
          </a:prstGeom>
          <a:noFill/>
        </p:spPr>
        <p:txBody>
          <a:bodyPr wrap="square" rtlCol="0">
            <a:spAutoFit/>
          </a:bodyPr>
          <a:lstStyle/>
          <a:p>
            <a:pPr algn="ctr"/>
            <a:r>
              <a:rPr lang="en-IN" sz="1800" dirty="0">
                <a:effectLst/>
                <a:latin typeface="Calibri" panose="020F0502020204030204" pitchFamily="34" charset="0"/>
                <a:ea typeface="Calibri" panose="020F0502020204030204" pitchFamily="34" charset="0"/>
                <a:cs typeface="Times New Roman" panose="02020603050405020304" pitchFamily="18" charset="0"/>
              </a:rPr>
              <a:t>Here, when the charging voltage is 4 volts (lesser than the threshold), the reading of voltage across the diodes is obtained as 0.211 Volts.</a:t>
            </a:r>
          </a:p>
          <a:p>
            <a:endParaRPr lang="en-IN" dirty="0"/>
          </a:p>
        </p:txBody>
      </p:sp>
    </p:spTree>
    <p:extLst>
      <p:ext uri="{BB962C8B-B14F-4D97-AF65-F5344CB8AC3E}">
        <p14:creationId xmlns:p14="http://schemas.microsoft.com/office/powerpoint/2010/main" val="312692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16A8-2E25-42AB-A187-D427DC4F1C09}"/>
              </a:ext>
            </a:extLst>
          </p:cNvPr>
          <p:cNvSpPr>
            <a:spLocks noGrp="1"/>
          </p:cNvSpPr>
          <p:nvPr>
            <p:ph type="title"/>
          </p:nvPr>
        </p:nvSpPr>
        <p:spPr/>
        <p:txBody>
          <a:bodyPr/>
          <a:lstStyle/>
          <a:p>
            <a:r>
              <a:rPr lang="en-IN" dirty="0"/>
              <a:t>VIDEO LINK FOR HARDWARE RESULTS:</a:t>
            </a:r>
          </a:p>
        </p:txBody>
      </p:sp>
      <p:sp>
        <p:nvSpPr>
          <p:cNvPr id="3" name="Content Placeholder 2">
            <a:extLst>
              <a:ext uri="{FF2B5EF4-FFF2-40B4-BE49-F238E27FC236}">
                <a16:creationId xmlns:a16="http://schemas.microsoft.com/office/drawing/2014/main" id="{8F37B419-DFF9-4C83-8F8C-C65975CA1308}"/>
              </a:ext>
            </a:extLst>
          </p:cNvPr>
          <p:cNvSpPr>
            <a:spLocks noGrp="1"/>
          </p:cNvSpPr>
          <p:nvPr>
            <p:ph idx="1"/>
          </p:nvPr>
        </p:nvSpPr>
        <p:spPr/>
        <p:txBody>
          <a:bodyPr/>
          <a:lstStyle/>
          <a:p>
            <a:r>
              <a:rPr lang="en-IN" sz="1800" u="sng"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hlinkClick r:id="rId2"/>
              </a:rPr>
              <a:t>https://drive.google.com/folderview?id=1hkGTQ5zAzphzq8UMaqE4VGzngMvmNDo7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8376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869C-D45B-464A-A103-0E08AAF91A6D}"/>
              </a:ext>
            </a:extLst>
          </p:cNvPr>
          <p:cNvSpPr>
            <a:spLocks noGrp="1"/>
          </p:cNvSpPr>
          <p:nvPr>
            <p:ph type="title"/>
          </p:nvPr>
        </p:nvSpPr>
        <p:spPr/>
        <p:txBody>
          <a:bodyPr/>
          <a:lstStyle/>
          <a:p>
            <a:r>
              <a:rPr lang="en-IN" dirty="0"/>
              <a:t>DIFFICULTIES ENCOUNTERED, AND SOURCES OF ERRORS:</a:t>
            </a:r>
          </a:p>
        </p:txBody>
      </p:sp>
      <p:sp>
        <p:nvSpPr>
          <p:cNvPr id="3" name="Content Placeholder 2">
            <a:extLst>
              <a:ext uri="{FF2B5EF4-FFF2-40B4-BE49-F238E27FC236}">
                <a16:creationId xmlns:a16="http://schemas.microsoft.com/office/drawing/2014/main" id="{FBC9C46D-90AA-487E-AFA2-42E35E2BAA1F}"/>
              </a:ext>
            </a:extLst>
          </p:cNvPr>
          <p:cNvSpPr>
            <a:spLocks noGrp="1"/>
          </p:cNvSpPr>
          <p:nvPr>
            <p:ph idx="1"/>
          </p:nvPr>
        </p:nvSpPr>
        <p:spPr>
          <a:xfrm>
            <a:off x="2589212" y="2133599"/>
            <a:ext cx="9164638" cy="4257675"/>
          </a:xfrm>
        </p:spPr>
        <p:txBody>
          <a:bodyPr>
            <a:normAutofit/>
          </a:bodyPr>
          <a:lstStyle/>
          <a:p>
            <a:r>
              <a:rPr lang="en-IN" sz="1900" b="1" dirty="0">
                <a:effectLst/>
                <a:latin typeface="Calibri" panose="020F0502020204030204" pitchFamily="34" charset="0"/>
                <a:ea typeface="Calibri" panose="020F0502020204030204" pitchFamily="34" charset="0"/>
                <a:cs typeface="Times New Roman" panose="02020603050405020304" pitchFamily="18" charset="0"/>
              </a:rPr>
              <a:t>Arrangement of a function generator</a:t>
            </a:r>
            <a:r>
              <a:rPr lang="en-IN" sz="1900" dirty="0">
                <a:effectLst/>
                <a:latin typeface="Calibri" panose="020F0502020204030204" pitchFamily="34" charset="0"/>
                <a:ea typeface="Calibri" panose="020F0502020204030204" pitchFamily="34" charset="0"/>
                <a:cs typeface="Times New Roman" panose="02020603050405020304" pitchFamily="18" charset="0"/>
              </a:rPr>
              <a:t>: Since this is an instrument which can be found in laboratories and can’t be arranged at home, but was needed for this project to generate variable voltages and take readings across the diodes at different charging voltage, we had to use the laboratory facility of the university. However, this was done when COVID-19 cases were low, and all COVID-19 guidelines were followed.</a:t>
            </a:r>
          </a:p>
          <a:p>
            <a:r>
              <a:rPr lang="en-IN" sz="1900" b="1" dirty="0">
                <a:effectLst/>
                <a:latin typeface="Calibri" panose="020F0502020204030204" pitchFamily="34" charset="0"/>
                <a:ea typeface="Calibri" panose="020F0502020204030204" pitchFamily="34" charset="0"/>
                <a:cs typeface="Times New Roman" panose="02020603050405020304" pitchFamily="18" charset="0"/>
              </a:rPr>
              <a:t>Wrong connections: </a:t>
            </a:r>
            <a:r>
              <a:rPr lang="en-IN" sz="1900" dirty="0">
                <a:effectLst/>
                <a:latin typeface="Calibri" panose="020F0502020204030204" pitchFamily="34" charset="0"/>
                <a:ea typeface="Calibri" panose="020F0502020204030204" pitchFamily="34" charset="0"/>
                <a:cs typeface="Times New Roman" panose="02020603050405020304" pitchFamily="18" charset="0"/>
              </a:rPr>
              <a:t>Removed from testing voltages across individual components in the lab and debugging the circuit.</a:t>
            </a:r>
          </a:p>
          <a:p>
            <a:r>
              <a:rPr lang="en-IN" sz="1900" b="1" dirty="0">
                <a:effectLst/>
                <a:latin typeface="Calibri" panose="020F0502020204030204" pitchFamily="34" charset="0"/>
                <a:ea typeface="Calibri" panose="020F0502020204030204" pitchFamily="34" charset="0"/>
                <a:cs typeface="Times New Roman" panose="02020603050405020304" pitchFamily="18" charset="0"/>
              </a:rPr>
              <a:t>Damage to diodes and other components: </a:t>
            </a:r>
            <a:r>
              <a:rPr lang="en-IN" sz="1900" dirty="0">
                <a:effectLst/>
                <a:latin typeface="Calibri" panose="020F0502020204030204" pitchFamily="34" charset="0"/>
                <a:ea typeface="Calibri" panose="020F0502020204030204" pitchFamily="34" charset="0"/>
                <a:cs typeface="Times New Roman" panose="02020603050405020304" pitchFamily="18" charset="0"/>
              </a:rPr>
              <a:t>Caution had to be taken to prevent excessive current flow across semiconductor devices which might damage them.</a:t>
            </a:r>
          </a:p>
          <a:p>
            <a:r>
              <a:rPr lang="en-IN" sz="1900" b="1" dirty="0">
                <a:latin typeface="Calibri" panose="020F0502020204030204" pitchFamily="34" charset="0"/>
                <a:ea typeface="Calibri" panose="020F0502020204030204" pitchFamily="34" charset="0"/>
                <a:cs typeface="Times New Roman" panose="02020603050405020304" pitchFamily="18" charset="0"/>
              </a:rPr>
              <a:t>Errors</a:t>
            </a:r>
            <a:r>
              <a:rPr lang="en-IN" sz="1900" b="1" dirty="0">
                <a:effectLst/>
                <a:latin typeface="Calibri" panose="020F0502020204030204" pitchFamily="34" charset="0"/>
                <a:ea typeface="Calibri" panose="020F0502020204030204" pitchFamily="34" charset="0"/>
                <a:cs typeface="Times New Roman" panose="02020603050405020304" pitchFamily="18" charset="0"/>
              </a:rPr>
              <a:t> in soldering: </a:t>
            </a:r>
            <a:r>
              <a:rPr lang="en-IN" sz="1900" dirty="0">
                <a:effectLst/>
                <a:latin typeface="Calibri" panose="020F0502020204030204" pitchFamily="34" charset="0"/>
                <a:ea typeface="Calibri" panose="020F0502020204030204" pitchFamily="34" charset="0"/>
                <a:cs typeface="Times New Roman" panose="02020603050405020304" pitchFamily="18" charset="0"/>
              </a:rPr>
              <a:t>Since the circuit when implemented on the PCB was very small in size, care had to be taken to solder the circuit correctly, otherwise the circuit would have been short circuited.</a:t>
            </a: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27106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2AB19-C1D0-4716-8960-5DC887907AF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A2195BDF-A95C-45AD-9CA8-5635C0D3360A}"/>
              </a:ext>
            </a:extLst>
          </p:cNvPr>
          <p:cNvSpPr>
            <a:spLocks noGrp="1"/>
          </p:cNvSpPr>
          <p:nvPr>
            <p:ph idx="1"/>
          </p:nvPr>
        </p:nvSpPr>
        <p:spPr/>
        <p:txBody>
          <a:bodyPr>
            <a:normAutofit fontScale="62500" lnSpcReduction="20000"/>
          </a:bodyPr>
          <a:lstStyle/>
          <a:p>
            <a:pPr algn="just">
              <a:lnSpc>
                <a:spcPct val="150000"/>
              </a:lnSpc>
              <a:spcAft>
                <a:spcPts val="800"/>
              </a:spcAft>
            </a:pPr>
            <a:r>
              <a:rPr lang="en-IN" sz="2900" dirty="0">
                <a:latin typeface="Calibri" panose="020F0502020204030204" pitchFamily="34" charset="0"/>
                <a:cs typeface="Times New Roman" panose="02020603050405020304" pitchFamily="18" charset="0"/>
              </a:rPr>
              <a:t>We’ve successfully implemented battery management and protection system with a threshold value of 4.2V, which we verified by applying different charging voltages and checking if the extra charge is dissipating in the loads(diodes) when the charging potential exceeds the safe threshold value for the battery. This is verified both in Proteus simulations and hardware implementations whose results are mentioned as above. </a:t>
            </a:r>
          </a:p>
          <a:p>
            <a:pPr algn="just">
              <a:lnSpc>
                <a:spcPct val="150000"/>
              </a:lnSpc>
              <a:spcAft>
                <a:spcPts val="800"/>
              </a:spcAft>
            </a:pPr>
            <a:r>
              <a:rPr lang="en-IN" sz="2900" dirty="0">
                <a:latin typeface="Calibri" panose="020F0502020204030204" pitchFamily="34" charset="0"/>
                <a:cs typeface="Times New Roman" panose="02020603050405020304" pitchFamily="18" charset="0"/>
              </a:rPr>
              <a:t>This project can be implemented in </a:t>
            </a:r>
            <a:r>
              <a:rPr lang="en-IN" sz="2900" b="1" dirty="0">
                <a:latin typeface="Calibri" panose="020F0502020204030204" pitchFamily="34" charset="0"/>
                <a:cs typeface="Times New Roman" panose="02020603050405020304" pitchFamily="18" charset="0"/>
              </a:rPr>
              <a:t>real life applications </a:t>
            </a:r>
            <a:r>
              <a:rPr lang="en-IN" sz="2900" dirty="0">
                <a:latin typeface="Calibri" panose="020F0502020204030204" pitchFamily="34" charset="0"/>
                <a:cs typeface="Times New Roman" panose="02020603050405020304" pitchFamily="18" charset="0"/>
              </a:rPr>
              <a:t>to protect batteries from overcharging like in mobile phones and laptops, and thus improves the battery life and efficiency. This can also be extended to any number of cells and to any threshold value depending on the battery system for which we are implementing the circuit.</a:t>
            </a:r>
          </a:p>
          <a:p>
            <a:endParaRPr lang="en-IN" dirty="0"/>
          </a:p>
        </p:txBody>
      </p:sp>
    </p:spTree>
    <p:extLst>
      <p:ext uri="{BB962C8B-B14F-4D97-AF65-F5344CB8AC3E}">
        <p14:creationId xmlns:p14="http://schemas.microsoft.com/office/powerpoint/2010/main" val="154593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C98D-8F2E-4BAE-9523-1E86F610DD1A}"/>
              </a:ext>
            </a:extLst>
          </p:cNvPr>
          <p:cNvSpPr>
            <a:spLocks noGrp="1"/>
          </p:cNvSpPr>
          <p:nvPr>
            <p:ph type="title"/>
          </p:nvPr>
        </p:nvSpPr>
        <p:spPr>
          <a:xfrm>
            <a:off x="1954750" y="414560"/>
            <a:ext cx="8911687" cy="1280890"/>
          </a:xfrm>
        </p:spPr>
        <p:txBody>
          <a:bodyPr>
            <a:normAutofit/>
          </a:bodyPr>
          <a:lstStyle/>
          <a:p>
            <a:r>
              <a:rPr lang="en-IN" sz="4400" dirty="0"/>
              <a:t>References…</a:t>
            </a:r>
          </a:p>
        </p:txBody>
      </p:sp>
      <p:sp>
        <p:nvSpPr>
          <p:cNvPr id="7" name="TextBox 6">
            <a:extLst>
              <a:ext uri="{FF2B5EF4-FFF2-40B4-BE49-F238E27FC236}">
                <a16:creationId xmlns:a16="http://schemas.microsoft.com/office/drawing/2014/main" id="{0A01FFB4-3EEF-4CD2-9DFE-E89BB899823A}"/>
              </a:ext>
            </a:extLst>
          </p:cNvPr>
          <p:cNvSpPr txBox="1"/>
          <p:nvPr/>
        </p:nvSpPr>
        <p:spPr>
          <a:xfrm>
            <a:off x="1628775" y="1695450"/>
            <a:ext cx="10039350" cy="3709798"/>
          </a:xfrm>
          <a:prstGeom prst="rect">
            <a:avLst/>
          </a:prstGeom>
          <a:noFill/>
        </p:spPr>
        <p:txBody>
          <a:bodyPr wrap="square">
            <a:spAutoFit/>
          </a:bodyPr>
          <a:lstStyle/>
          <a:p>
            <a:pPr marL="342900" lvl="0" indent="-342900" algn="just">
              <a:lnSpc>
                <a:spcPct val="150000"/>
              </a:lnSpc>
              <a:spcAft>
                <a:spcPts val="800"/>
              </a:spcAft>
              <a:buFont typeface="+mj-lt"/>
              <a:buAutoNum type="arabicPeriod"/>
            </a:pPr>
            <a:r>
              <a:rPr lang="en-IN" sz="1400" dirty="0">
                <a:solidFill>
                  <a:srgbClr val="202124"/>
                </a:solidFill>
                <a:latin typeface="Arial" panose="020B0604020202020204" pitchFamily="34" charset="0"/>
                <a:cs typeface="Times New Roman" panose="02020603050405020304" pitchFamily="18" charset="0"/>
              </a:rPr>
              <a:t>Michael, R. P. </a:t>
            </a:r>
            <a:r>
              <a:rPr lang="en-IN" sz="1400" dirty="0" err="1">
                <a:solidFill>
                  <a:srgbClr val="202124"/>
                </a:solidFill>
                <a:latin typeface="Arial" panose="020B0604020202020204" pitchFamily="34" charset="0"/>
                <a:cs typeface="Times New Roman" panose="02020603050405020304" pitchFamily="18" charset="0"/>
              </a:rPr>
              <a:t>Sujatmiko</a:t>
            </a:r>
            <a:r>
              <a:rPr lang="en-IN" sz="1400" dirty="0">
                <a:solidFill>
                  <a:srgbClr val="202124"/>
                </a:solidFill>
                <a:latin typeface="Arial" panose="020B0604020202020204" pitchFamily="34" charset="0"/>
                <a:cs typeface="Times New Roman" panose="02020603050405020304" pitchFamily="18" charset="0"/>
              </a:rPr>
              <a:t>, T. </a:t>
            </a:r>
            <a:r>
              <a:rPr lang="en-IN" sz="1400" dirty="0" err="1">
                <a:solidFill>
                  <a:srgbClr val="202124"/>
                </a:solidFill>
                <a:latin typeface="Arial" panose="020B0604020202020204" pitchFamily="34" charset="0"/>
                <a:cs typeface="Times New Roman" panose="02020603050405020304" pitchFamily="18" charset="0"/>
              </a:rPr>
              <a:t>Abuzairi</a:t>
            </a:r>
            <a:r>
              <a:rPr lang="en-IN" sz="1400" dirty="0">
                <a:solidFill>
                  <a:srgbClr val="202124"/>
                </a:solidFill>
                <a:latin typeface="Arial" panose="020B0604020202020204" pitchFamily="34" charset="0"/>
                <a:cs typeface="Times New Roman" panose="02020603050405020304" pitchFamily="18" charset="0"/>
              </a:rPr>
              <a:t>, M. </a:t>
            </a:r>
            <a:r>
              <a:rPr lang="en-IN" sz="1400" dirty="0" err="1">
                <a:solidFill>
                  <a:srgbClr val="202124"/>
                </a:solidFill>
                <a:latin typeface="Arial" panose="020B0604020202020204" pitchFamily="34" charset="0"/>
                <a:cs typeface="Times New Roman" panose="02020603050405020304" pitchFamily="18" charset="0"/>
              </a:rPr>
              <a:t>Rizkinia</a:t>
            </a:r>
            <a:r>
              <a:rPr lang="en-IN" sz="1400" dirty="0">
                <a:solidFill>
                  <a:srgbClr val="202124"/>
                </a:solidFill>
                <a:latin typeface="Arial" panose="020B0604020202020204" pitchFamily="34" charset="0"/>
                <a:cs typeface="Times New Roman" panose="02020603050405020304" pitchFamily="18" charset="0"/>
              </a:rPr>
              <a:t> and T. A. Kurniawan, "Design of Overcharging Protection and Passive Balancing Circuits Using </a:t>
            </a:r>
            <a:r>
              <a:rPr lang="en-IN" sz="1400" dirty="0" err="1">
                <a:solidFill>
                  <a:srgbClr val="202124"/>
                </a:solidFill>
                <a:latin typeface="Arial" panose="020B0604020202020204" pitchFamily="34" charset="0"/>
                <a:cs typeface="Times New Roman" panose="02020603050405020304" pitchFamily="18" charset="0"/>
              </a:rPr>
              <a:t>Dioda</a:t>
            </a:r>
            <a:r>
              <a:rPr lang="en-IN" sz="1400" dirty="0">
                <a:solidFill>
                  <a:srgbClr val="202124"/>
                </a:solidFill>
                <a:latin typeface="Arial" panose="020B0604020202020204" pitchFamily="34" charset="0"/>
                <a:cs typeface="Times New Roman" panose="02020603050405020304" pitchFamily="18" charset="0"/>
              </a:rPr>
              <a:t> for Lithium-Ion Battery Management System," 2019 16th International Conference on Quality in Research (QIR): International Symposium on Electrical and Computer Engineering, Padang, Indonesia, 2019 </a:t>
            </a:r>
          </a:p>
          <a:p>
            <a:pPr marL="342900" lvl="0" indent="-342900" algn="just">
              <a:lnSpc>
                <a:spcPct val="150000"/>
              </a:lnSpc>
              <a:buFont typeface="+mj-lt"/>
              <a:buAutoNum type="arabicPeriod"/>
            </a:pPr>
            <a:r>
              <a:rPr lang="en-IN" sz="1400" dirty="0">
                <a:solidFill>
                  <a:srgbClr val="202124"/>
                </a:solidFill>
                <a:latin typeface="Arial" panose="020B0604020202020204" pitchFamily="34" charset="0"/>
                <a:cs typeface="Times New Roman" panose="02020603050405020304" pitchFamily="18" charset="0"/>
              </a:rPr>
              <a:t>P. </a:t>
            </a:r>
            <a:r>
              <a:rPr lang="en-IN" sz="1400" dirty="0" err="1">
                <a:solidFill>
                  <a:srgbClr val="202124"/>
                </a:solidFill>
                <a:latin typeface="Arial" panose="020B0604020202020204" pitchFamily="34" charset="0"/>
                <a:cs typeface="Times New Roman" panose="02020603050405020304" pitchFamily="18" charset="0"/>
              </a:rPr>
              <a:t>Cassani</a:t>
            </a:r>
            <a:r>
              <a:rPr lang="en-IN" sz="1400" dirty="0">
                <a:solidFill>
                  <a:srgbClr val="202124"/>
                </a:solidFill>
                <a:latin typeface="Arial" panose="020B0604020202020204" pitchFamily="34" charset="0"/>
                <a:cs typeface="Times New Roman" panose="02020603050405020304" pitchFamily="18" charset="0"/>
              </a:rPr>
              <a:t>, S. Williamson. “Significance of Battery Cell Equalization and Monitoring for Practical Commercialization of Plug-In Hybrid Electric Vehicles.” IEEE APEC Conference December 2008, pp. 465 – 471.  </a:t>
            </a:r>
          </a:p>
          <a:p>
            <a:pPr marL="342900" lvl="0" indent="-342900" algn="just">
              <a:lnSpc>
                <a:spcPct val="150000"/>
              </a:lnSpc>
              <a:buFont typeface="+mj-lt"/>
              <a:buAutoNum type="arabicPeriod"/>
            </a:pPr>
            <a:r>
              <a:rPr lang="en-IN" sz="1400" dirty="0" err="1">
                <a:solidFill>
                  <a:srgbClr val="202124"/>
                </a:solidFill>
                <a:latin typeface="Arial" panose="020B0604020202020204" pitchFamily="34" charset="0"/>
                <a:cs typeface="Times New Roman" panose="02020603050405020304" pitchFamily="18" charset="0"/>
              </a:rPr>
              <a:t>Perisoara</a:t>
            </a:r>
            <a:r>
              <a:rPr lang="en-IN" sz="1400" dirty="0">
                <a:solidFill>
                  <a:srgbClr val="202124"/>
                </a:solidFill>
                <a:latin typeface="Arial" panose="020B0604020202020204" pitchFamily="34" charset="0"/>
                <a:cs typeface="Times New Roman" panose="02020603050405020304" pitchFamily="18" charset="0"/>
              </a:rPr>
              <a:t>, Lucian &amp; </a:t>
            </a:r>
            <a:r>
              <a:rPr lang="en-IN" sz="1400" dirty="0" err="1">
                <a:solidFill>
                  <a:srgbClr val="202124"/>
                </a:solidFill>
                <a:latin typeface="Arial" panose="020B0604020202020204" pitchFamily="34" charset="0"/>
                <a:cs typeface="Times New Roman" panose="02020603050405020304" pitchFamily="18" charset="0"/>
              </a:rPr>
              <a:t>Guran</a:t>
            </a:r>
            <a:r>
              <a:rPr lang="en-IN" sz="1400" dirty="0">
                <a:solidFill>
                  <a:srgbClr val="202124"/>
                </a:solidFill>
                <a:latin typeface="Arial" panose="020B0604020202020204" pitchFamily="34" charset="0"/>
                <a:cs typeface="Times New Roman" panose="02020603050405020304" pitchFamily="18" charset="0"/>
              </a:rPr>
              <a:t>, </a:t>
            </a:r>
            <a:r>
              <a:rPr lang="en-IN" sz="1400" dirty="0" err="1">
                <a:solidFill>
                  <a:srgbClr val="202124"/>
                </a:solidFill>
                <a:latin typeface="Arial" panose="020B0604020202020204" pitchFamily="34" charset="0"/>
                <a:cs typeface="Times New Roman" panose="02020603050405020304" pitchFamily="18" charset="0"/>
              </a:rPr>
              <a:t>Ionut</a:t>
            </a:r>
            <a:r>
              <a:rPr lang="en-IN" sz="1400" dirty="0">
                <a:solidFill>
                  <a:srgbClr val="202124"/>
                </a:solidFill>
                <a:latin typeface="Arial" panose="020B0604020202020204" pitchFamily="34" charset="0"/>
                <a:cs typeface="Times New Roman" panose="02020603050405020304" pitchFamily="18" charset="0"/>
              </a:rPr>
              <a:t> &amp; </a:t>
            </a:r>
            <a:r>
              <a:rPr lang="en-IN" sz="1400" dirty="0" err="1">
                <a:solidFill>
                  <a:srgbClr val="202124"/>
                </a:solidFill>
                <a:latin typeface="Arial" panose="020B0604020202020204" pitchFamily="34" charset="0"/>
                <a:cs typeface="Times New Roman" panose="02020603050405020304" pitchFamily="18" charset="0"/>
              </a:rPr>
              <a:t>Costache</a:t>
            </a:r>
            <a:r>
              <a:rPr lang="en-IN" sz="1400" dirty="0">
                <a:solidFill>
                  <a:srgbClr val="202124"/>
                </a:solidFill>
                <a:latin typeface="Arial" panose="020B0604020202020204" pitchFamily="34" charset="0"/>
                <a:cs typeface="Times New Roman" panose="02020603050405020304" pitchFamily="18" charset="0"/>
              </a:rPr>
              <a:t>, </a:t>
            </a:r>
            <a:r>
              <a:rPr lang="en-IN" sz="1400" dirty="0" err="1">
                <a:solidFill>
                  <a:srgbClr val="202124"/>
                </a:solidFill>
                <a:latin typeface="Arial" panose="020B0604020202020204" pitchFamily="34" charset="0"/>
                <a:cs typeface="Times New Roman" panose="02020603050405020304" pitchFamily="18" charset="0"/>
              </a:rPr>
              <a:t>Dumitrel</a:t>
            </a:r>
            <a:r>
              <a:rPr lang="en-IN" sz="1400" dirty="0">
                <a:solidFill>
                  <a:srgbClr val="202124"/>
                </a:solidFill>
                <a:latin typeface="Arial" panose="020B0604020202020204" pitchFamily="34" charset="0"/>
                <a:cs typeface="Times New Roman" panose="02020603050405020304" pitchFamily="18" charset="0"/>
              </a:rPr>
              <a:t>. (2018). A Passive Battery Management System for Fast Balancing of Four LiFePO4 Cells. 390-393. 10.1109/SIITME.2018.8599258. </a:t>
            </a:r>
          </a:p>
          <a:p>
            <a:pPr marL="342900" lvl="0" indent="-342900" algn="just">
              <a:lnSpc>
                <a:spcPct val="150000"/>
              </a:lnSpc>
              <a:buFont typeface="+mj-lt"/>
              <a:buAutoNum type="arabicPeriod"/>
            </a:pPr>
            <a:r>
              <a:rPr lang="en-IN" sz="1400" dirty="0">
                <a:solidFill>
                  <a:srgbClr val="202124"/>
                </a:solidFill>
                <a:latin typeface="Arial" panose="020B0604020202020204" pitchFamily="34" charset="0"/>
                <a:cs typeface="Times New Roman" panose="02020603050405020304" pitchFamily="18" charset="0"/>
              </a:rPr>
              <a:t>Texas Instruments TL431 / TL432 "Precision Programmable Reference" SLVS543P –AUGUST 2004 </a:t>
            </a:r>
          </a:p>
          <a:p>
            <a:pPr marL="342900" lvl="0" indent="-342900" algn="just">
              <a:lnSpc>
                <a:spcPct val="150000"/>
              </a:lnSpc>
              <a:buFont typeface="+mj-lt"/>
              <a:buAutoNum type="arabicPeriod"/>
            </a:pPr>
            <a:r>
              <a:rPr lang="en-IN" sz="1400" dirty="0">
                <a:solidFill>
                  <a:srgbClr val="202124"/>
                </a:solidFill>
                <a:latin typeface="Arial" panose="020B0604020202020204" pitchFamily="34" charset="0"/>
                <a:cs typeface="Times New Roman" panose="02020603050405020304" pitchFamily="18" charset="0"/>
              </a:rPr>
              <a:t>Radhika,(2020, 4th March), How Does Cell Balancing Improve Battery Life, </a:t>
            </a:r>
            <a:r>
              <a:rPr lang="en-IN" sz="1400" dirty="0">
                <a:solidFill>
                  <a:srgbClr val="FF0000"/>
                </a:solidFill>
                <a:latin typeface="Arial" panose="020B06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https://www.ionenergy.co/resources/blogs/cell-balancing-battery-life/</a:t>
            </a:r>
            <a:r>
              <a:rPr lang="en-IN" sz="1400" dirty="0">
                <a:solidFill>
                  <a:srgbClr val="FF0000"/>
                </a:solidFill>
                <a:latin typeface="Arial" panose="020B0604020202020204" pitchFamily="34" charset="0"/>
                <a:cs typeface="Times New Roman" panose="02020603050405020304" pitchFamily="18" charset="0"/>
              </a:rPr>
              <a:t>  </a:t>
            </a:r>
          </a:p>
          <a:p>
            <a:pPr marL="342900" lvl="0" indent="-342900" algn="just">
              <a:lnSpc>
                <a:spcPct val="150000"/>
              </a:lnSpc>
              <a:spcAft>
                <a:spcPts val="800"/>
              </a:spcAft>
              <a:buFont typeface="+mj-lt"/>
              <a:buAutoNum type="arabicPeriod"/>
            </a:pPr>
            <a:r>
              <a:rPr lang="en-IN" sz="1400" dirty="0">
                <a:solidFill>
                  <a:srgbClr val="202124"/>
                </a:solidFill>
                <a:latin typeface="Arial" panose="020B0604020202020204" pitchFamily="34" charset="0"/>
                <a:cs typeface="Times New Roman" panose="02020603050405020304" pitchFamily="18" charset="0"/>
              </a:rPr>
              <a:t>Battery balancing, </a:t>
            </a:r>
            <a:r>
              <a:rPr lang="en-IN" sz="1400" dirty="0">
                <a:solidFill>
                  <a:srgbClr val="FF0000"/>
                </a:solidFill>
                <a:latin typeface="Arial" panose="020B06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https://en.wikipedia.org/wiki/Battery_balancing</a:t>
            </a:r>
            <a:endParaRPr lang="en-IN" sz="1400" dirty="0">
              <a:solidFill>
                <a:srgbClr val="FF0000"/>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6910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C219-1E13-4E9F-8E1C-29EFF75CFC0E}"/>
              </a:ext>
            </a:extLst>
          </p:cNvPr>
          <p:cNvSpPr>
            <a:spLocks noGrp="1"/>
          </p:cNvSpPr>
          <p:nvPr>
            <p:ph type="title"/>
          </p:nvPr>
        </p:nvSpPr>
        <p:spPr/>
        <p:txBody>
          <a:bodyPr/>
          <a:lstStyle/>
          <a:p>
            <a:pPr algn="ctr"/>
            <a:r>
              <a:rPr lang="en-IN" dirty="0">
                <a:latin typeface="Arial Rounded MT Bold" panose="020F0704030504030204" pitchFamily="34" charset="0"/>
              </a:rPr>
              <a:t>ABSTRACT</a:t>
            </a:r>
          </a:p>
        </p:txBody>
      </p:sp>
      <p:sp>
        <p:nvSpPr>
          <p:cNvPr id="3" name="Content Placeholder 2">
            <a:extLst>
              <a:ext uri="{FF2B5EF4-FFF2-40B4-BE49-F238E27FC236}">
                <a16:creationId xmlns:a16="http://schemas.microsoft.com/office/drawing/2014/main" id="{0653CB50-66DC-4E2E-980E-66EBE6891EA1}"/>
              </a:ext>
            </a:extLst>
          </p:cNvPr>
          <p:cNvSpPr>
            <a:spLocks noGrp="1"/>
          </p:cNvSpPr>
          <p:nvPr>
            <p:ph idx="1"/>
          </p:nvPr>
        </p:nvSpPr>
        <p:spPr/>
        <p:txBody>
          <a:bodyPr>
            <a:norm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INTRO:</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Battery management systems (BMS) are electronic control circuits that monitor and regulate the charging and discharge of batteries. The battery characteristics to be monitored include the detection of battery type, voltages, temperature, capacity, state of charge, power consumption, remaining operating time, charging cycles, and some more characteristics.</a:t>
            </a:r>
          </a:p>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CHARGE BALANCING: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In passive cell balancing, the charge from the cell having extra charge is dissipated through a load. This makes charge in in each equal. In active cell balancing, the charge is transferred from one cell to another. This makes the charge in each cell equal.</a:t>
            </a:r>
            <a:endParaRPr lang="en-IN" dirty="0"/>
          </a:p>
        </p:txBody>
      </p:sp>
    </p:spTree>
    <p:extLst>
      <p:ext uri="{BB962C8B-B14F-4D97-AF65-F5344CB8AC3E}">
        <p14:creationId xmlns:p14="http://schemas.microsoft.com/office/powerpoint/2010/main" val="787560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F57625-BA6E-405A-AC62-9397C33CD902}"/>
              </a:ext>
            </a:extLst>
          </p:cNvPr>
          <p:cNvPicPr/>
          <p:nvPr/>
        </p:nvPicPr>
        <p:blipFill rotWithShape="1">
          <a:blip r:embed="rId2"/>
          <a:srcRect l="16235" t="17511" r="26999" b="10446"/>
          <a:stretch/>
        </p:blipFill>
        <p:spPr bwMode="auto">
          <a:xfrm>
            <a:off x="5734050" y="1138237"/>
            <a:ext cx="6161087" cy="4581525"/>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D72D6CA6-872F-464D-AEB0-7212B5B3FB65}"/>
              </a:ext>
            </a:extLst>
          </p:cNvPr>
          <p:cNvPicPr/>
          <p:nvPr/>
        </p:nvPicPr>
        <p:blipFill rotWithShape="1">
          <a:blip r:embed="rId3"/>
          <a:srcRect l="31494" t="39373" r="27163" b="26943"/>
          <a:stretch/>
        </p:blipFill>
        <p:spPr bwMode="auto">
          <a:xfrm>
            <a:off x="544513" y="1558297"/>
            <a:ext cx="5551487" cy="2810828"/>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815AE20D-9F3B-464D-90AA-2BC03BA85205}"/>
              </a:ext>
            </a:extLst>
          </p:cNvPr>
          <p:cNvSpPr txBox="1"/>
          <p:nvPr/>
        </p:nvSpPr>
        <p:spPr>
          <a:xfrm>
            <a:off x="1761330" y="4789185"/>
            <a:ext cx="3572670" cy="1367234"/>
          </a:xfrm>
          <a:prstGeom prst="rect">
            <a:avLst/>
          </a:prstGeom>
          <a:noFill/>
        </p:spPr>
        <p:txBody>
          <a:bodyPr wrap="square">
            <a:spAutoFit/>
          </a:bodyPr>
          <a:lstStyle/>
          <a:p>
            <a:pPr>
              <a:lnSpc>
                <a:spcPct val="107000"/>
              </a:lnSpc>
              <a:spcAft>
                <a:spcPts val="800"/>
              </a:spcAft>
            </a:pPr>
            <a:r>
              <a:rPr lang="en-IN" sz="1800" u="sng" dirty="0">
                <a:effectLst/>
                <a:latin typeface="Calibri" panose="020F0502020204030204" pitchFamily="34" charset="0"/>
                <a:ea typeface="Calibri" panose="020F0502020204030204" pitchFamily="34" charset="0"/>
                <a:cs typeface="Times New Roman" panose="02020603050405020304" pitchFamily="18" charset="0"/>
              </a:rPr>
              <a:t>(source of pictures:</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https://www.ionenergy.co/resources/blogs/cell-balancing-battery-life/</a:t>
            </a:r>
            <a:r>
              <a:rPr lang="en-IN" sz="1800" u="sng"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6876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E49D9-82CE-44A0-951C-C26778D2CE64}"/>
              </a:ext>
            </a:extLst>
          </p:cNvPr>
          <p:cNvSpPr>
            <a:spLocks noGrp="1"/>
          </p:cNvSpPr>
          <p:nvPr>
            <p:ph type="title"/>
          </p:nvPr>
        </p:nvSpPr>
        <p:spPr>
          <a:xfrm>
            <a:off x="2335750" y="427888"/>
            <a:ext cx="8911687" cy="1280890"/>
          </a:xfrm>
        </p:spPr>
        <p:txBody>
          <a:bodyPr>
            <a:normAutofit/>
          </a:bodyPr>
          <a:lstStyle/>
          <a:p>
            <a:pPr algn="ctr"/>
            <a:r>
              <a:rPr lang="en-US" b="1" dirty="0"/>
              <a:t>AIM</a:t>
            </a:r>
            <a:endParaRPr lang="en-IN" sz="4400" b="1" dirty="0"/>
          </a:p>
        </p:txBody>
      </p:sp>
      <p:sp>
        <p:nvSpPr>
          <p:cNvPr id="3" name="Content Placeholder 2">
            <a:extLst>
              <a:ext uri="{FF2B5EF4-FFF2-40B4-BE49-F238E27FC236}">
                <a16:creationId xmlns:a16="http://schemas.microsoft.com/office/drawing/2014/main" id="{A7F3F12A-4062-471F-B89A-53C6EAC6EB60}"/>
              </a:ext>
            </a:extLst>
          </p:cNvPr>
          <p:cNvSpPr>
            <a:spLocks noGrp="1"/>
          </p:cNvSpPr>
          <p:nvPr>
            <p:ph idx="1"/>
          </p:nvPr>
        </p:nvSpPr>
        <p:spPr>
          <a:xfrm>
            <a:off x="2465387" y="1152525"/>
            <a:ext cx="8915400" cy="3777622"/>
          </a:xfrm>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The aim of our project is to implement passive balancing method of charge balancing where we have self- defined a threshold value for the battery as 4.2V, and calculated the values of resistors required to be implemented in the circuit for effectively balancing the threshold value. The following circuit has been provided for reference, and has been taken from a research paper whose details are mentioned in bibliography.</a:t>
            </a:r>
          </a:p>
          <a:p>
            <a:r>
              <a:rPr lang="en-IN" dirty="0">
                <a:latin typeface="Calibri" panose="020F0502020204030204" pitchFamily="34" charset="0"/>
                <a:cs typeface="Times New Roman" panose="02020603050405020304" pitchFamily="18" charset="0"/>
              </a:rPr>
              <a:t>We have verified the readings from proteus simulation and implemented the circuit on hardware.</a:t>
            </a:r>
            <a:endParaRPr lang="en-IN" dirty="0"/>
          </a:p>
        </p:txBody>
      </p:sp>
      <p:pic>
        <p:nvPicPr>
          <p:cNvPr id="4" name="Picture 3">
            <a:extLst>
              <a:ext uri="{FF2B5EF4-FFF2-40B4-BE49-F238E27FC236}">
                <a16:creationId xmlns:a16="http://schemas.microsoft.com/office/drawing/2014/main" id="{05D6E6B6-3528-4708-963A-72C7B1A51AE6}"/>
              </a:ext>
            </a:extLst>
          </p:cNvPr>
          <p:cNvPicPr/>
          <p:nvPr/>
        </p:nvPicPr>
        <p:blipFill rotWithShape="1">
          <a:blip r:embed="rId2"/>
          <a:srcRect l="7910" t="23677" r="27132" b="14156"/>
          <a:stretch/>
        </p:blipFill>
        <p:spPr bwMode="auto">
          <a:xfrm>
            <a:off x="3189288" y="3429000"/>
            <a:ext cx="6935470" cy="31107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636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0E1C-BC88-4B60-90DC-9E2CDDED0423}"/>
              </a:ext>
            </a:extLst>
          </p:cNvPr>
          <p:cNvSpPr>
            <a:spLocks noGrp="1"/>
          </p:cNvSpPr>
          <p:nvPr>
            <p:ph type="title"/>
          </p:nvPr>
        </p:nvSpPr>
        <p:spPr>
          <a:xfrm>
            <a:off x="1762126" y="624110"/>
            <a:ext cx="9742486" cy="1280890"/>
          </a:xfrm>
        </p:spPr>
        <p:txBody>
          <a:bodyPr>
            <a:normAutofit fontScale="90000"/>
          </a:bodyPr>
          <a:lstStyle/>
          <a:p>
            <a:r>
              <a:rPr lang="en-IN" sz="3100" dirty="0"/>
              <a:t>ACTUAL CIRCUIT USED IN HARDWARE PROJECT (SIMULATED ON PROTEUS):</a:t>
            </a:r>
            <a:br>
              <a:rPr lang="en-IN" dirty="0">
                <a:latin typeface="Arial Rounded MT Bold" panose="020F0704030504030204" pitchFamily="34" charset="0"/>
              </a:rPr>
            </a:br>
            <a:endParaRPr lang="en-IN" dirty="0">
              <a:latin typeface="Arial Rounded MT Bold" panose="020F0704030504030204" pitchFamily="34" charset="0"/>
            </a:endParaRPr>
          </a:p>
        </p:txBody>
      </p:sp>
      <p:pic>
        <p:nvPicPr>
          <p:cNvPr id="3" name="Picture 2">
            <a:extLst>
              <a:ext uri="{FF2B5EF4-FFF2-40B4-BE49-F238E27FC236}">
                <a16:creationId xmlns:a16="http://schemas.microsoft.com/office/drawing/2014/main" id="{AC3EB574-F771-4592-BD84-3D6CD84412A7}"/>
              </a:ext>
            </a:extLst>
          </p:cNvPr>
          <p:cNvPicPr/>
          <p:nvPr/>
        </p:nvPicPr>
        <p:blipFill>
          <a:blip r:embed="rId2"/>
          <a:stretch>
            <a:fillRect/>
          </a:stretch>
        </p:blipFill>
        <p:spPr>
          <a:xfrm>
            <a:off x="1190624" y="1743075"/>
            <a:ext cx="4695825" cy="4800599"/>
          </a:xfrm>
          <a:prstGeom prst="rect">
            <a:avLst/>
          </a:prstGeom>
        </p:spPr>
      </p:pic>
      <p:pic>
        <p:nvPicPr>
          <p:cNvPr id="4" name="Picture 3">
            <a:extLst>
              <a:ext uri="{FF2B5EF4-FFF2-40B4-BE49-F238E27FC236}">
                <a16:creationId xmlns:a16="http://schemas.microsoft.com/office/drawing/2014/main" id="{81B41E45-F980-4CA0-8372-81CA28AF1BEF}"/>
              </a:ext>
            </a:extLst>
          </p:cNvPr>
          <p:cNvPicPr/>
          <p:nvPr/>
        </p:nvPicPr>
        <p:blipFill rotWithShape="1">
          <a:blip r:embed="rId3"/>
          <a:srcRect l="6663" t="6392" r="16585" b="28673"/>
          <a:stretch/>
        </p:blipFill>
        <p:spPr bwMode="auto">
          <a:xfrm>
            <a:off x="6305552" y="1743075"/>
            <a:ext cx="3673475" cy="168592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0504B8CB-3AE0-49E1-9301-B031028D47B4}"/>
              </a:ext>
            </a:extLst>
          </p:cNvPr>
          <p:cNvPicPr/>
          <p:nvPr/>
        </p:nvPicPr>
        <p:blipFill>
          <a:blip r:embed="rId4"/>
          <a:stretch>
            <a:fillRect/>
          </a:stretch>
        </p:blipFill>
        <p:spPr>
          <a:xfrm>
            <a:off x="6305552" y="3706495"/>
            <a:ext cx="5731510" cy="2702560"/>
          </a:xfrm>
          <a:prstGeom prst="rect">
            <a:avLst/>
          </a:prstGeom>
        </p:spPr>
      </p:pic>
      <p:sp>
        <p:nvSpPr>
          <p:cNvPr id="6" name="TextBox 5">
            <a:extLst>
              <a:ext uri="{FF2B5EF4-FFF2-40B4-BE49-F238E27FC236}">
                <a16:creationId xmlns:a16="http://schemas.microsoft.com/office/drawing/2014/main" id="{EC59268E-030D-4104-8C42-E237CD157937}"/>
              </a:ext>
            </a:extLst>
          </p:cNvPr>
          <p:cNvSpPr txBox="1"/>
          <p:nvPr/>
        </p:nvSpPr>
        <p:spPr>
          <a:xfrm flipH="1">
            <a:off x="10210800" y="2137627"/>
            <a:ext cx="1581150" cy="1200329"/>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Times New Roman" panose="02020603050405020304" pitchFamily="18" charset="0"/>
              </a:rPr>
              <a:t>Source:</a:t>
            </a:r>
            <a:r>
              <a:rPr lang="en-IN" sz="1800" dirty="0">
                <a:effectLst/>
                <a:latin typeface="Calibri" panose="020F0502020204030204" pitchFamily="34" charset="0"/>
                <a:ea typeface="Calibri" panose="020F0502020204030204" pitchFamily="34" charset="0"/>
                <a:cs typeface="Times New Roman" panose="02020603050405020304" pitchFamily="18" charset="0"/>
              </a:rPr>
              <a:t> Datasheet of TL431 [4]</a:t>
            </a:r>
          </a:p>
          <a:p>
            <a:endParaRPr lang="en-IN" dirty="0"/>
          </a:p>
        </p:txBody>
      </p:sp>
    </p:spTree>
    <p:extLst>
      <p:ext uri="{BB962C8B-B14F-4D97-AF65-F5344CB8AC3E}">
        <p14:creationId xmlns:p14="http://schemas.microsoft.com/office/powerpoint/2010/main" val="3500881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93651-3940-44B7-B70C-9E9524D96C5D}"/>
              </a:ext>
            </a:extLst>
          </p:cNvPr>
          <p:cNvSpPr>
            <a:spLocks noGrp="1"/>
          </p:cNvSpPr>
          <p:nvPr>
            <p:ph type="title"/>
          </p:nvPr>
        </p:nvSpPr>
        <p:spPr/>
        <p:txBody>
          <a:bodyPr/>
          <a:lstStyle/>
          <a:p>
            <a:r>
              <a:rPr lang="en-IN" dirty="0"/>
              <a:t>SIMULATION RESULTS:</a:t>
            </a:r>
          </a:p>
        </p:txBody>
      </p:sp>
      <p:pic>
        <p:nvPicPr>
          <p:cNvPr id="6" name="Picture 5">
            <a:extLst>
              <a:ext uri="{FF2B5EF4-FFF2-40B4-BE49-F238E27FC236}">
                <a16:creationId xmlns:a16="http://schemas.microsoft.com/office/drawing/2014/main" id="{9DB2D0DF-730E-4D4F-95EE-61449C3BA801}"/>
              </a:ext>
            </a:extLst>
          </p:cNvPr>
          <p:cNvPicPr>
            <a:picLocks noChangeAspect="1"/>
          </p:cNvPicPr>
          <p:nvPr/>
        </p:nvPicPr>
        <p:blipFill>
          <a:blip r:embed="rId2"/>
          <a:stretch>
            <a:fillRect/>
          </a:stretch>
        </p:blipFill>
        <p:spPr>
          <a:xfrm>
            <a:off x="8561478" y="2336207"/>
            <a:ext cx="3630522" cy="4152900"/>
          </a:xfrm>
          <a:prstGeom prst="rect">
            <a:avLst/>
          </a:prstGeom>
        </p:spPr>
      </p:pic>
      <p:pic>
        <p:nvPicPr>
          <p:cNvPr id="8" name="Picture 7">
            <a:extLst>
              <a:ext uri="{FF2B5EF4-FFF2-40B4-BE49-F238E27FC236}">
                <a16:creationId xmlns:a16="http://schemas.microsoft.com/office/drawing/2014/main" id="{CA8C95CC-D774-4F84-9ED1-8B747B3BD07B}"/>
              </a:ext>
            </a:extLst>
          </p:cNvPr>
          <p:cNvPicPr>
            <a:picLocks noChangeAspect="1"/>
          </p:cNvPicPr>
          <p:nvPr/>
        </p:nvPicPr>
        <p:blipFill>
          <a:blip r:embed="rId3"/>
          <a:stretch>
            <a:fillRect/>
          </a:stretch>
        </p:blipFill>
        <p:spPr>
          <a:xfrm>
            <a:off x="4542122" y="2336207"/>
            <a:ext cx="3651466" cy="4152900"/>
          </a:xfrm>
          <a:prstGeom prst="rect">
            <a:avLst/>
          </a:prstGeom>
        </p:spPr>
      </p:pic>
      <p:pic>
        <p:nvPicPr>
          <p:cNvPr id="10" name="Picture 9">
            <a:extLst>
              <a:ext uri="{FF2B5EF4-FFF2-40B4-BE49-F238E27FC236}">
                <a16:creationId xmlns:a16="http://schemas.microsoft.com/office/drawing/2014/main" id="{28AAD6B9-824D-4368-BC9D-F7F12ED65059}"/>
              </a:ext>
            </a:extLst>
          </p:cNvPr>
          <p:cNvPicPr>
            <a:picLocks noChangeAspect="1"/>
          </p:cNvPicPr>
          <p:nvPr/>
        </p:nvPicPr>
        <p:blipFill>
          <a:blip r:embed="rId4"/>
          <a:stretch>
            <a:fillRect/>
          </a:stretch>
        </p:blipFill>
        <p:spPr>
          <a:xfrm>
            <a:off x="334651" y="2336207"/>
            <a:ext cx="4023526" cy="4152900"/>
          </a:xfrm>
          <a:prstGeom prst="rect">
            <a:avLst/>
          </a:prstGeom>
        </p:spPr>
      </p:pic>
      <p:sp>
        <p:nvSpPr>
          <p:cNvPr id="11" name="TextBox 10">
            <a:extLst>
              <a:ext uri="{FF2B5EF4-FFF2-40B4-BE49-F238E27FC236}">
                <a16:creationId xmlns:a16="http://schemas.microsoft.com/office/drawing/2014/main" id="{9E7F7C14-1D09-4CCE-8050-774893BD2FAC}"/>
              </a:ext>
            </a:extLst>
          </p:cNvPr>
          <p:cNvSpPr txBox="1"/>
          <p:nvPr/>
        </p:nvSpPr>
        <p:spPr>
          <a:xfrm flipH="1">
            <a:off x="4086223" y="1566604"/>
            <a:ext cx="5019676" cy="461665"/>
          </a:xfrm>
          <a:prstGeom prst="rect">
            <a:avLst/>
          </a:prstGeom>
          <a:noFill/>
        </p:spPr>
        <p:txBody>
          <a:bodyPr wrap="square" rtlCol="0">
            <a:spAutoFit/>
          </a:bodyPr>
          <a:lstStyle/>
          <a:p>
            <a:r>
              <a:rPr lang="en-IN" sz="2400" dirty="0"/>
              <a:t>BELOW THE THRESHOLD OF 4.2V</a:t>
            </a:r>
          </a:p>
        </p:txBody>
      </p:sp>
    </p:spTree>
    <p:extLst>
      <p:ext uri="{BB962C8B-B14F-4D97-AF65-F5344CB8AC3E}">
        <p14:creationId xmlns:p14="http://schemas.microsoft.com/office/powerpoint/2010/main" val="1804590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93651-3940-44B7-B70C-9E9524D96C5D}"/>
              </a:ext>
            </a:extLst>
          </p:cNvPr>
          <p:cNvSpPr>
            <a:spLocks noGrp="1"/>
          </p:cNvSpPr>
          <p:nvPr>
            <p:ph type="title"/>
          </p:nvPr>
        </p:nvSpPr>
        <p:spPr/>
        <p:txBody>
          <a:bodyPr/>
          <a:lstStyle/>
          <a:p>
            <a:r>
              <a:rPr lang="en-IN" dirty="0"/>
              <a:t>SIMULATION RESULTS:</a:t>
            </a:r>
          </a:p>
        </p:txBody>
      </p:sp>
      <p:sp>
        <p:nvSpPr>
          <p:cNvPr id="11" name="TextBox 10">
            <a:extLst>
              <a:ext uri="{FF2B5EF4-FFF2-40B4-BE49-F238E27FC236}">
                <a16:creationId xmlns:a16="http://schemas.microsoft.com/office/drawing/2014/main" id="{9E7F7C14-1D09-4CCE-8050-774893BD2FAC}"/>
              </a:ext>
            </a:extLst>
          </p:cNvPr>
          <p:cNvSpPr txBox="1"/>
          <p:nvPr/>
        </p:nvSpPr>
        <p:spPr>
          <a:xfrm flipH="1">
            <a:off x="4086223" y="1566604"/>
            <a:ext cx="5019676" cy="461665"/>
          </a:xfrm>
          <a:prstGeom prst="rect">
            <a:avLst/>
          </a:prstGeom>
          <a:noFill/>
        </p:spPr>
        <p:txBody>
          <a:bodyPr wrap="square" rtlCol="0">
            <a:spAutoFit/>
          </a:bodyPr>
          <a:lstStyle/>
          <a:p>
            <a:r>
              <a:rPr lang="en-IN" sz="2400" dirty="0"/>
              <a:t>ABOVE THE THRESHOLD OF 4.2V</a:t>
            </a:r>
          </a:p>
        </p:txBody>
      </p:sp>
      <p:pic>
        <p:nvPicPr>
          <p:cNvPr id="4" name="Picture 3">
            <a:extLst>
              <a:ext uri="{FF2B5EF4-FFF2-40B4-BE49-F238E27FC236}">
                <a16:creationId xmlns:a16="http://schemas.microsoft.com/office/drawing/2014/main" id="{80088D0C-E9C1-4805-962D-BE1425727F8B}"/>
              </a:ext>
            </a:extLst>
          </p:cNvPr>
          <p:cNvPicPr>
            <a:picLocks noChangeAspect="1"/>
          </p:cNvPicPr>
          <p:nvPr/>
        </p:nvPicPr>
        <p:blipFill>
          <a:blip r:embed="rId2"/>
          <a:stretch>
            <a:fillRect/>
          </a:stretch>
        </p:blipFill>
        <p:spPr>
          <a:xfrm>
            <a:off x="1927181" y="2081493"/>
            <a:ext cx="4318084" cy="4407614"/>
          </a:xfrm>
          <a:prstGeom prst="rect">
            <a:avLst/>
          </a:prstGeom>
        </p:spPr>
      </p:pic>
      <p:pic>
        <p:nvPicPr>
          <p:cNvPr id="7" name="Picture 6">
            <a:extLst>
              <a:ext uri="{FF2B5EF4-FFF2-40B4-BE49-F238E27FC236}">
                <a16:creationId xmlns:a16="http://schemas.microsoft.com/office/drawing/2014/main" id="{4D1736DC-FE73-4639-8A50-89A66AF2A9FF}"/>
              </a:ext>
            </a:extLst>
          </p:cNvPr>
          <p:cNvPicPr>
            <a:picLocks noChangeAspect="1"/>
          </p:cNvPicPr>
          <p:nvPr/>
        </p:nvPicPr>
        <p:blipFill>
          <a:blip r:embed="rId3"/>
          <a:stretch>
            <a:fillRect/>
          </a:stretch>
        </p:blipFill>
        <p:spPr>
          <a:xfrm>
            <a:off x="7367588" y="2081493"/>
            <a:ext cx="4376738" cy="4407614"/>
          </a:xfrm>
          <a:prstGeom prst="rect">
            <a:avLst/>
          </a:prstGeom>
        </p:spPr>
      </p:pic>
    </p:spTree>
    <p:extLst>
      <p:ext uri="{BB962C8B-B14F-4D97-AF65-F5344CB8AC3E}">
        <p14:creationId xmlns:p14="http://schemas.microsoft.com/office/powerpoint/2010/main" val="357983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D006-C3E1-40DC-80D9-9F5664A0655A}"/>
              </a:ext>
            </a:extLst>
          </p:cNvPr>
          <p:cNvSpPr>
            <a:spLocks noGrp="1"/>
          </p:cNvSpPr>
          <p:nvPr>
            <p:ph type="title"/>
          </p:nvPr>
        </p:nvSpPr>
        <p:spPr>
          <a:xfrm>
            <a:off x="1666876" y="624110"/>
            <a:ext cx="9837736" cy="1280890"/>
          </a:xfrm>
        </p:spPr>
        <p:txBody>
          <a:bodyPr>
            <a:normAutofit/>
          </a:bodyPr>
          <a:lstStyle/>
          <a:p>
            <a:r>
              <a:rPr lang="en-IN" sz="2800" dirty="0"/>
              <a:t>BATTERY MANAGEMENT CIRCUIT EXTENDED FOR 3 CELLS  SYSTEM:</a:t>
            </a:r>
          </a:p>
        </p:txBody>
      </p:sp>
      <p:pic>
        <p:nvPicPr>
          <p:cNvPr id="5" name="Picture 4">
            <a:extLst>
              <a:ext uri="{FF2B5EF4-FFF2-40B4-BE49-F238E27FC236}">
                <a16:creationId xmlns:a16="http://schemas.microsoft.com/office/drawing/2014/main" id="{F145A647-ACBE-42F4-B8BC-869062F0FFA7}"/>
              </a:ext>
            </a:extLst>
          </p:cNvPr>
          <p:cNvPicPr>
            <a:picLocks noChangeAspect="1"/>
          </p:cNvPicPr>
          <p:nvPr/>
        </p:nvPicPr>
        <p:blipFill>
          <a:blip r:embed="rId2"/>
          <a:stretch>
            <a:fillRect/>
          </a:stretch>
        </p:blipFill>
        <p:spPr>
          <a:xfrm>
            <a:off x="1079225" y="1595660"/>
            <a:ext cx="10588900" cy="4781550"/>
          </a:xfrm>
          <a:prstGeom prst="rect">
            <a:avLst/>
          </a:prstGeom>
        </p:spPr>
      </p:pic>
    </p:spTree>
    <p:extLst>
      <p:ext uri="{BB962C8B-B14F-4D97-AF65-F5344CB8AC3E}">
        <p14:creationId xmlns:p14="http://schemas.microsoft.com/office/powerpoint/2010/main" val="3422046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0967-B885-494F-87D8-F25E752EF685}"/>
              </a:ext>
            </a:extLst>
          </p:cNvPr>
          <p:cNvSpPr>
            <a:spLocks noGrp="1"/>
          </p:cNvSpPr>
          <p:nvPr>
            <p:ph type="title"/>
          </p:nvPr>
        </p:nvSpPr>
        <p:spPr>
          <a:xfrm>
            <a:off x="2589213" y="624110"/>
            <a:ext cx="8915400" cy="1280890"/>
          </a:xfrm>
        </p:spPr>
        <p:txBody>
          <a:bodyPr/>
          <a:lstStyle/>
          <a:p>
            <a:r>
              <a:rPr lang="en-IN" dirty="0"/>
              <a:t>COMPONENTS USED IN HARDWARE IMPLEMENTATION:</a:t>
            </a:r>
          </a:p>
        </p:txBody>
      </p:sp>
      <p:sp>
        <p:nvSpPr>
          <p:cNvPr id="3" name="Content Placeholder 2">
            <a:extLst>
              <a:ext uri="{FF2B5EF4-FFF2-40B4-BE49-F238E27FC236}">
                <a16:creationId xmlns:a16="http://schemas.microsoft.com/office/drawing/2014/main" id="{32F47A94-90B8-4D36-BA8F-6555C9296392}"/>
              </a:ext>
            </a:extLst>
          </p:cNvPr>
          <p:cNvSpPr>
            <a:spLocks noGrp="1"/>
          </p:cNvSpPr>
          <p:nvPr>
            <p:ph idx="1"/>
          </p:nvPr>
        </p:nvSpPr>
        <p:spPr/>
        <p:txBody>
          <a:bodyPr/>
          <a:lstStyle/>
          <a:p>
            <a:pPr lvl="0" algn="just">
              <a:lnSpc>
                <a:spcPct val="150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1 BD140 BJT Transistor</a:t>
            </a:r>
          </a:p>
          <a:p>
            <a:pPr lvl="0" algn="just">
              <a:lnSpc>
                <a:spcPct val="150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1 TL431 Zener diode</a:t>
            </a:r>
          </a:p>
          <a:p>
            <a:pPr lvl="0" algn="just">
              <a:lnSpc>
                <a:spcPct val="150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4 PN junction diodes (10A01)</a:t>
            </a:r>
          </a:p>
          <a:p>
            <a:pPr lvl="0" algn="just">
              <a:lnSpc>
                <a:spcPct val="150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20k ohm resistor</a:t>
            </a:r>
          </a:p>
          <a:p>
            <a:pPr lvl="0" algn="just">
              <a:lnSpc>
                <a:spcPct val="150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33k ohm resistor</a:t>
            </a:r>
          </a:p>
          <a:p>
            <a:pPr lvl="0" algn="just">
              <a:lnSpc>
                <a:spcPct val="150000"/>
              </a:lnSpc>
              <a:spcAft>
                <a:spcPts val="800"/>
              </a:spcAft>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4.2V voltage source</a:t>
            </a:r>
          </a:p>
          <a:p>
            <a:pPr marL="0" indent="0">
              <a:buNone/>
            </a:pPr>
            <a:endParaRPr lang="en-IN" dirty="0"/>
          </a:p>
        </p:txBody>
      </p:sp>
    </p:spTree>
    <p:extLst>
      <p:ext uri="{BB962C8B-B14F-4D97-AF65-F5344CB8AC3E}">
        <p14:creationId xmlns:p14="http://schemas.microsoft.com/office/powerpoint/2010/main" val="273483332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977</TotalTime>
  <Words>904</Words>
  <Application>Microsoft Office PowerPoint</Application>
  <PresentationFormat>Widescreen</PresentationFormat>
  <Paragraphs>51</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Rounded MT Bold</vt:lpstr>
      <vt:lpstr>Calibri</vt:lpstr>
      <vt:lpstr>Century Gothic</vt:lpstr>
      <vt:lpstr>Wingdings</vt:lpstr>
      <vt:lpstr>Wingdings 3</vt:lpstr>
      <vt:lpstr>Wisp</vt:lpstr>
      <vt:lpstr>MTE PROJECT TITLE: BATTERY MANAGEMENT SYSTEM</vt:lpstr>
      <vt:lpstr>ABSTRACT</vt:lpstr>
      <vt:lpstr>PowerPoint Presentation</vt:lpstr>
      <vt:lpstr>AIM</vt:lpstr>
      <vt:lpstr>ACTUAL CIRCUIT USED IN HARDWARE PROJECT (SIMULATED ON PROTEUS): </vt:lpstr>
      <vt:lpstr>SIMULATION RESULTS:</vt:lpstr>
      <vt:lpstr>SIMULATION RESULTS:</vt:lpstr>
      <vt:lpstr>BATTERY MANAGEMENT CIRCUIT EXTENDED FOR 3 CELLS  SYSTEM:</vt:lpstr>
      <vt:lpstr>COMPONENTS USED IN HARDWARE IMPLEMENTATION:</vt:lpstr>
      <vt:lpstr>HARDWARE PHOTOS</vt:lpstr>
      <vt:lpstr>PowerPoint Presentation</vt:lpstr>
      <vt:lpstr>PowerPoint Presentation</vt:lpstr>
      <vt:lpstr>VIDEO LINK FOR HARDWARE RESULTS:</vt:lpstr>
      <vt:lpstr>DIFFICULTIES ENCOUNTERED, AND SOURCES OF ERRORS: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AC DETECTOR USING MAGNETIC FIELD VARIATION </dc:title>
  <dc:creator>Ayushi Verma</dc:creator>
  <cp:lastModifiedBy>Ayushi Verma</cp:lastModifiedBy>
  <cp:revision>41</cp:revision>
  <dcterms:created xsi:type="dcterms:W3CDTF">2021-02-26T15:42:42Z</dcterms:created>
  <dcterms:modified xsi:type="dcterms:W3CDTF">2021-05-23T11:47:11Z</dcterms:modified>
</cp:coreProperties>
</file>